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2" d="100"/>
          <a:sy n="72" d="100"/>
        </p:scale>
        <p:origin x="660"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slide" Target="slides/slide4.xml"/><Relationship Id="rId4" Type="http://schemas.openxmlformats.org/officeDocument/2006/relationships/slide" Target="slides/slide3.xml"/><Relationship Id="rId9"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D488D05F-4736-4232-86CA-C269D37FB758}"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53377-4014-4B54-AEED-6FEB08C217D5}" type="slidenum">
              <a:rPr lang="en-US" smtClean="0"/>
              <a:t>‹#›</a:t>
            </a:fld>
            <a:endParaRPr lang="en-US"/>
          </a:p>
        </p:txBody>
      </p:sp>
    </p:spTree>
    <p:extLst>
      <p:ext uri="{BB962C8B-B14F-4D97-AF65-F5344CB8AC3E}">
        <p14:creationId xmlns:p14="http://schemas.microsoft.com/office/powerpoint/2010/main" val="39310310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88D05F-4736-4232-86CA-C269D37FB758}"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53377-4014-4B54-AEED-6FEB08C217D5}" type="slidenum">
              <a:rPr lang="en-US" smtClean="0"/>
              <a:t>‹#›</a:t>
            </a:fld>
            <a:endParaRPr lang="en-US"/>
          </a:p>
        </p:txBody>
      </p:sp>
    </p:spTree>
    <p:extLst>
      <p:ext uri="{BB962C8B-B14F-4D97-AF65-F5344CB8AC3E}">
        <p14:creationId xmlns:p14="http://schemas.microsoft.com/office/powerpoint/2010/main" val="13854839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88D05F-4736-4232-86CA-C269D37FB758}"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53377-4014-4B54-AEED-6FEB08C217D5}" type="slidenum">
              <a:rPr lang="en-US" smtClean="0"/>
              <a:t>‹#›</a:t>
            </a:fld>
            <a:endParaRPr lang="en-US"/>
          </a:p>
        </p:txBody>
      </p:sp>
    </p:spTree>
    <p:extLst>
      <p:ext uri="{BB962C8B-B14F-4D97-AF65-F5344CB8AC3E}">
        <p14:creationId xmlns:p14="http://schemas.microsoft.com/office/powerpoint/2010/main" val="1345329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D488D05F-4736-4232-86CA-C269D37FB758}" type="datetimeFigureOut">
              <a:rPr lang="en-US" smtClean="0"/>
              <a:t>9/28/2020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953377-4014-4B54-AEED-6FEB08C217D5}" type="slidenum">
              <a:rPr lang="en-US" smtClean="0"/>
              <a:t>‹#›</a:t>
            </a:fld>
            <a:endParaRPr lang="en-US"/>
          </a:p>
        </p:txBody>
      </p:sp>
    </p:spTree>
    <p:extLst>
      <p:ext uri="{BB962C8B-B14F-4D97-AF65-F5344CB8AC3E}">
        <p14:creationId xmlns:p14="http://schemas.microsoft.com/office/powerpoint/2010/main" val="35218664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488D05F-4736-4232-86CA-C269D37FB758}" type="datetimeFigureOut">
              <a:rPr lang="en-US" smtClean="0"/>
              <a:t>9/28/2020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953377-4014-4B54-AEED-6FEB08C217D5}" type="slidenum">
              <a:rPr lang="en-US" smtClean="0"/>
              <a:t>‹#›</a:t>
            </a:fld>
            <a:endParaRPr lang="en-US"/>
          </a:p>
        </p:txBody>
      </p:sp>
    </p:spTree>
    <p:extLst>
      <p:ext uri="{BB962C8B-B14F-4D97-AF65-F5344CB8AC3E}">
        <p14:creationId xmlns:p14="http://schemas.microsoft.com/office/powerpoint/2010/main" val="17925651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488D05F-4736-4232-86CA-C269D37FB758}" type="datetimeFigureOut">
              <a:rPr lang="en-US" smtClean="0"/>
              <a:t>9/28/2020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953377-4014-4B54-AEED-6FEB08C217D5}" type="slidenum">
              <a:rPr lang="en-US" smtClean="0"/>
              <a:t>‹#›</a:t>
            </a:fld>
            <a:endParaRPr lang="en-US"/>
          </a:p>
        </p:txBody>
      </p:sp>
    </p:spTree>
    <p:extLst>
      <p:ext uri="{BB962C8B-B14F-4D97-AF65-F5344CB8AC3E}">
        <p14:creationId xmlns:p14="http://schemas.microsoft.com/office/powerpoint/2010/main" val="26634377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488D05F-4736-4232-86CA-C269D37FB758}" type="datetimeFigureOut">
              <a:rPr lang="en-US" smtClean="0"/>
              <a:t>9/28/2020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953377-4014-4B54-AEED-6FEB08C217D5}" type="slidenum">
              <a:rPr lang="en-US" smtClean="0"/>
              <a:t>‹#›</a:t>
            </a:fld>
            <a:endParaRPr lang="en-US"/>
          </a:p>
        </p:txBody>
      </p:sp>
    </p:spTree>
    <p:extLst>
      <p:ext uri="{BB962C8B-B14F-4D97-AF65-F5344CB8AC3E}">
        <p14:creationId xmlns:p14="http://schemas.microsoft.com/office/powerpoint/2010/main" val="1203282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488D05F-4736-4232-86CA-C269D37FB758}" type="datetimeFigureOut">
              <a:rPr lang="en-US" smtClean="0"/>
              <a:t>9/28/2020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953377-4014-4B54-AEED-6FEB08C217D5}" type="slidenum">
              <a:rPr lang="en-US" smtClean="0"/>
              <a:t>‹#›</a:t>
            </a:fld>
            <a:endParaRPr lang="en-US"/>
          </a:p>
        </p:txBody>
      </p:sp>
    </p:spTree>
    <p:extLst>
      <p:ext uri="{BB962C8B-B14F-4D97-AF65-F5344CB8AC3E}">
        <p14:creationId xmlns:p14="http://schemas.microsoft.com/office/powerpoint/2010/main" val="32953492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488D05F-4736-4232-86CA-C269D37FB758}" type="datetimeFigureOut">
              <a:rPr lang="en-US" smtClean="0"/>
              <a:t>9/28/2020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953377-4014-4B54-AEED-6FEB08C217D5}" type="slidenum">
              <a:rPr lang="en-US" smtClean="0"/>
              <a:t>‹#›</a:t>
            </a:fld>
            <a:endParaRPr lang="en-US"/>
          </a:p>
        </p:txBody>
      </p:sp>
    </p:spTree>
    <p:extLst>
      <p:ext uri="{BB962C8B-B14F-4D97-AF65-F5344CB8AC3E}">
        <p14:creationId xmlns:p14="http://schemas.microsoft.com/office/powerpoint/2010/main" val="147648337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88D05F-4736-4232-86CA-C269D37FB758}"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53377-4014-4B54-AEED-6FEB08C217D5}" type="slidenum">
              <a:rPr lang="en-US" smtClean="0"/>
              <a:t>‹#›</a:t>
            </a:fld>
            <a:endParaRPr lang="en-US"/>
          </a:p>
        </p:txBody>
      </p:sp>
    </p:spTree>
    <p:extLst>
      <p:ext uri="{BB962C8B-B14F-4D97-AF65-F5344CB8AC3E}">
        <p14:creationId xmlns:p14="http://schemas.microsoft.com/office/powerpoint/2010/main" val="70789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88D05F-4736-4232-86CA-C269D37FB758}"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53377-4014-4B54-AEED-6FEB08C217D5}"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6069974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88D05F-4736-4232-86CA-C269D37FB758}"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53377-4014-4B54-AEED-6FEB08C217D5}" type="slidenum">
              <a:rPr lang="en-US" smtClean="0"/>
              <a:t>‹#›</a:t>
            </a:fld>
            <a:endParaRPr lang="en-US"/>
          </a:p>
        </p:txBody>
      </p:sp>
    </p:spTree>
    <p:extLst>
      <p:ext uri="{BB962C8B-B14F-4D97-AF65-F5344CB8AC3E}">
        <p14:creationId xmlns:p14="http://schemas.microsoft.com/office/powerpoint/2010/main" val="135406287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88D05F-4736-4232-86CA-C269D37FB758}"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53377-4014-4B54-AEED-6FEB08C217D5}"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7947915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488D05F-4736-4232-86CA-C269D37FB758}"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53377-4014-4B54-AEED-6FEB08C217D5}" type="slidenum">
              <a:rPr lang="en-US" smtClean="0"/>
              <a:t>‹#›</a:t>
            </a:fld>
            <a:endParaRPr lang="en-US"/>
          </a:p>
        </p:txBody>
      </p:sp>
    </p:spTree>
    <p:extLst>
      <p:ext uri="{BB962C8B-B14F-4D97-AF65-F5344CB8AC3E}">
        <p14:creationId xmlns:p14="http://schemas.microsoft.com/office/powerpoint/2010/main" val="21747141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88D05F-4736-4232-86CA-C269D37FB758}"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53377-4014-4B54-AEED-6FEB08C217D5}" type="slidenum">
              <a:rPr lang="en-US" smtClean="0"/>
              <a:t>‹#›</a:t>
            </a:fld>
            <a:endParaRPr lang="en-US"/>
          </a:p>
        </p:txBody>
      </p:sp>
    </p:spTree>
    <p:extLst>
      <p:ext uri="{BB962C8B-B14F-4D97-AF65-F5344CB8AC3E}">
        <p14:creationId xmlns:p14="http://schemas.microsoft.com/office/powerpoint/2010/main" val="20929036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488D05F-4736-4232-86CA-C269D37FB758}" type="datetimeFigureOut">
              <a:rPr lang="en-US" smtClean="0"/>
              <a:t>9/28/2020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953377-4014-4B54-AEED-6FEB08C217D5}" type="slidenum">
              <a:rPr lang="en-US" smtClean="0"/>
              <a:t>‹#›</a:t>
            </a:fld>
            <a:endParaRPr lang="en-US"/>
          </a:p>
        </p:txBody>
      </p:sp>
    </p:spTree>
    <p:extLst>
      <p:ext uri="{BB962C8B-B14F-4D97-AF65-F5344CB8AC3E}">
        <p14:creationId xmlns:p14="http://schemas.microsoft.com/office/powerpoint/2010/main" val="9299224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D488D05F-4736-4232-86CA-C269D37FB758}" type="datetimeFigureOut">
              <a:rPr lang="en-US" smtClean="0"/>
              <a:t>9/28/2020</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8D953377-4014-4B54-AEED-6FEB08C217D5}" type="slidenum">
              <a:rPr lang="en-US" smtClean="0"/>
              <a:t>‹#›</a:t>
            </a:fld>
            <a:endParaRPr lang="en-US"/>
          </a:p>
        </p:txBody>
      </p:sp>
    </p:spTree>
    <p:extLst>
      <p:ext uri="{BB962C8B-B14F-4D97-AF65-F5344CB8AC3E}">
        <p14:creationId xmlns:p14="http://schemas.microsoft.com/office/powerpoint/2010/main" val="307789199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24179C48-4F1D-42E7-ADB9-31B68F300E37}"/>
              </a:ext>
            </a:extLst>
          </p:cNvPr>
          <p:cNvSpPr txBox="1"/>
          <p:nvPr/>
        </p:nvSpPr>
        <p:spPr>
          <a:xfrm>
            <a:off x="1013791" y="97639"/>
            <a:ext cx="10164417" cy="6662721"/>
          </a:xfrm>
          <a:prstGeom prst="rect">
            <a:avLst/>
          </a:prstGeom>
          <a:noFill/>
        </p:spPr>
        <p:txBody>
          <a:bodyPr wrap="square" rtlCol="0">
            <a:spAutoFit/>
          </a:bodyPr>
          <a:lstStyle/>
          <a:p>
            <a:pPr>
              <a:lnSpc>
                <a:spcPct val="200000"/>
              </a:lnSpc>
            </a:pPr>
            <a:r>
              <a:rPr lang="en-US" b="1" dirty="0">
                <a:latin typeface="Times New Roman" panose="02020603050405020304" pitchFamily="18" charset="0"/>
                <a:cs typeface="Times New Roman" panose="02020603050405020304" pitchFamily="18" charset="0"/>
              </a:rPr>
              <a:t>Circulus strengths</a:t>
            </a:r>
          </a:p>
          <a:p>
            <a:pPr>
              <a:lnSpc>
                <a:spcPct val="200000"/>
              </a:lnSpc>
            </a:pPr>
            <a:r>
              <a:rPr lang="en-US" dirty="0">
                <a:latin typeface="Times New Roman" panose="02020603050405020304" pitchFamily="18" charset="0"/>
                <a:cs typeface="Times New Roman" panose="02020603050405020304" pitchFamily="18" charset="0"/>
              </a:rPr>
              <a:t>I.	It is minimal to zero upfront cost, otherwise known as capital expenditure (Cap-Ex). When an individual decides to implement Circulus, their initial expenses are very minimal, allowing you to enjoy a quick return on your investment after launching the software.</a:t>
            </a:r>
          </a:p>
          <a:p>
            <a:pPr>
              <a:lnSpc>
                <a:spcPct val="200000"/>
              </a:lnSpc>
            </a:pPr>
            <a:r>
              <a:rPr lang="en-US" dirty="0">
                <a:latin typeface="Times New Roman" panose="02020603050405020304" pitchFamily="18" charset="0"/>
                <a:cs typeface="Times New Roman" panose="02020603050405020304" pitchFamily="18" charset="0"/>
              </a:rPr>
              <a:t>II.	When a person decides to go with Circulus to handle their accounts payable, they will surely appreciate how the software doesn’t need someone to revamp their existing infrastructure or hire or request IT personnel to help with the implementation. All services are 100% in-house, which means there is no need for third-party apps to launch the system. And whenever you need to get technology personnel from your end to help with the software, their roles will be minimal as well.</a:t>
            </a:r>
          </a:p>
          <a:p>
            <a:pPr>
              <a:lnSpc>
                <a:spcPct val="200000"/>
              </a:lnSpc>
            </a:pPr>
            <a:r>
              <a:rPr lang="en-US" dirty="0">
                <a:latin typeface="Times New Roman" panose="02020603050405020304" pitchFamily="18" charset="0"/>
                <a:cs typeface="Times New Roman" panose="02020603050405020304" pitchFamily="18" charset="0"/>
              </a:rPr>
              <a:t>III.	Circulus is highly scalable. Whenever someone’s business expands or their industry needs shifts, Circulus can be tailored to suit their business needs and specifications, keeping AP processes streamlined, updated, and compliant with the prevailing standards and policies.</a:t>
            </a:r>
          </a:p>
        </p:txBody>
      </p:sp>
    </p:spTree>
    <p:extLst>
      <p:ext uri="{BB962C8B-B14F-4D97-AF65-F5344CB8AC3E}">
        <p14:creationId xmlns:p14="http://schemas.microsoft.com/office/powerpoint/2010/main" val="2577591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5CEA8B0C-D8EF-44A7-A490-C1CA588D81C0}"/>
              </a:ext>
            </a:extLst>
          </p:cNvPr>
          <p:cNvSpPr txBox="1"/>
          <p:nvPr/>
        </p:nvSpPr>
        <p:spPr>
          <a:xfrm>
            <a:off x="1603513" y="530087"/>
            <a:ext cx="7845287" cy="5909310"/>
          </a:xfrm>
          <a:prstGeom prst="rect">
            <a:avLst/>
          </a:prstGeom>
          <a:noFill/>
        </p:spPr>
        <p:txBody>
          <a:bodyPr wrap="square" rtlCol="0">
            <a:spAutoFit/>
          </a:bodyPr>
          <a:lstStyle/>
          <a:p>
            <a:pPr>
              <a:lnSpc>
                <a:spcPct val="200000"/>
              </a:lnSpc>
            </a:pPr>
            <a:r>
              <a:rPr lang="en-US" b="1" dirty="0">
                <a:latin typeface="Times New Roman" panose="02020603050405020304" pitchFamily="18" charset="0"/>
                <a:cs typeface="Times New Roman" panose="02020603050405020304" pitchFamily="18" charset="0"/>
              </a:rPr>
              <a:t>Circulus Weaknesses</a:t>
            </a:r>
          </a:p>
          <a:p>
            <a:pPr>
              <a:lnSpc>
                <a:spcPct val="200000"/>
              </a:lnSpc>
            </a:pPr>
            <a:r>
              <a:rPr lang="en-US" dirty="0">
                <a:latin typeface="Times New Roman" panose="02020603050405020304" pitchFamily="18" charset="0"/>
                <a:cs typeface="Times New Roman" panose="02020603050405020304" pitchFamily="18" charset="0"/>
              </a:rPr>
              <a:t>•In case of any network failure, the process is significantly altered.</a:t>
            </a:r>
          </a:p>
          <a:p>
            <a:pPr>
              <a:lnSpc>
                <a:spcPct val="200000"/>
              </a:lnSpc>
            </a:pPr>
            <a:endParaRPr lang="en-US" dirty="0">
              <a:latin typeface="Times New Roman" panose="02020603050405020304" pitchFamily="18" charset="0"/>
              <a:cs typeface="Times New Roman" panose="02020603050405020304" pitchFamily="18" charset="0"/>
            </a:endParaRPr>
          </a:p>
          <a:p>
            <a:pPr>
              <a:lnSpc>
                <a:spcPct val="200000"/>
              </a:lnSpc>
            </a:pPr>
            <a:r>
              <a:rPr lang="en-US" dirty="0">
                <a:latin typeface="Times New Roman" panose="02020603050405020304" pitchFamily="18" charset="0"/>
                <a:cs typeface="Times New Roman" panose="02020603050405020304" pitchFamily="18" charset="0"/>
              </a:rPr>
              <a:t>•The illiterate people may not have enough understanding of all information.</a:t>
            </a:r>
          </a:p>
          <a:p>
            <a:pPr>
              <a:lnSpc>
                <a:spcPct val="200000"/>
              </a:lnSpc>
            </a:pPr>
            <a:endParaRPr lang="en-US" dirty="0">
              <a:latin typeface="Times New Roman" panose="02020603050405020304" pitchFamily="18" charset="0"/>
              <a:cs typeface="Times New Roman" panose="02020603050405020304" pitchFamily="18" charset="0"/>
            </a:endParaRPr>
          </a:p>
          <a:p>
            <a:pPr>
              <a:lnSpc>
                <a:spcPct val="200000"/>
              </a:lnSpc>
            </a:pPr>
            <a:r>
              <a:rPr lang="en-US" dirty="0">
                <a:latin typeface="Times New Roman" panose="02020603050405020304" pitchFamily="18" charset="0"/>
                <a:cs typeface="Times New Roman" panose="02020603050405020304" pitchFamily="18" charset="0"/>
              </a:rPr>
              <a:t>•Technology platforms like the PCs, androids and IOs are required for the process to run smoothly and not everyone might have the access.</a:t>
            </a:r>
          </a:p>
          <a:p>
            <a:pPr>
              <a:lnSpc>
                <a:spcPct val="200000"/>
              </a:lnSpc>
            </a:pPr>
            <a:endParaRPr lang="en-US" dirty="0">
              <a:latin typeface="Times New Roman" panose="02020603050405020304" pitchFamily="18" charset="0"/>
              <a:cs typeface="Times New Roman" panose="02020603050405020304" pitchFamily="18" charset="0"/>
            </a:endParaRPr>
          </a:p>
          <a:p>
            <a:pPr>
              <a:lnSpc>
                <a:spcPct val="200000"/>
              </a:lnSpc>
            </a:pPr>
            <a:r>
              <a:rPr lang="en-US" dirty="0">
                <a:latin typeface="Times New Roman" panose="02020603050405020304" pitchFamily="18" charset="0"/>
                <a:cs typeface="Times New Roman" panose="02020603050405020304" pitchFamily="18" charset="0"/>
              </a:rPr>
              <a:t>•Sometimes the translations are difficult when the information is not given in English Language.</a:t>
            </a:r>
          </a:p>
          <a:p>
            <a:endParaRPr lang="en-US" dirty="0"/>
          </a:p>
        </p:txBody>
      </p:sp>
    </p:spTree>
    <p:extLst>
      <p:ext uri="{BB962C8B-B14F-4D97-AF65-F5344CB8AC3E}">
        <p14:creationId xmlns:p14="http://schemas.microsoft.com/office/powerpoint/2010/main" val="32394266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552CB8A-BFF3-4B15-8F39-EDE3DDD2FD01}"/>
              </a:ext>
            </a:extLst>
          </p:cNvPr>
          <p:cNvSpPr txBox="1"/>
          <p:nvPr/>
        </p:nvSpPr>
        <p:spPr>
          <a:xfrm>
            <a:off x="1537251" y="378036"/>
            <a:ext cx="7169426" cy="6101927"/>
          </a:xfrm>
          <a:prstGeom prst="rect">
            <a:avLst/>
          </a:prstGeom>
          <a:noFill/>
        </p:spPr>
        <p:txBody>
          <a:bodyPr wrap="square" rtlCol="0">
            <a:spAutoFit/>
          </a:bodyPr>
          <a:lstStyle/>
          <a:p>
            <a:pPr>
              <a:lnSpc>
                <a:spcPct val="200000"/>
              </a:lnSpc>
            </a:pPr>
            <a:r>
              <a:rPr lang="en-US" b="1" dirty="0">
                <a:latin typeface="Times New Roman" panose="02020603050405020304" pitchFamily="18" charset="0"/>
                <a:cs typeface="Times New Roman" panose="02020603050405020304" pitchFamily="18" charset="0"/>
              </a:rPr>
              <a:t>Circulus Opportunities</a:t>
            </a:r>
          </a:p>
          <a:p>
            <a:pPr>
              <a:lnSpc>
                <a:spcPct val="200000"/>
              </a:lnSpc>
            </a:pPr>
            <a:r>
              <a:rPr lang="en-US" dirty="0">
                <a:latin typeface="Times New Roman" panose="02020603050405020304" pitchFamily="18" charset="0"/>
                <a:cs typeface="Times New Roman" panose="02020603050405020304" pitchFamily="18" charset="0"/>
              </a:rPr>
              <a:t>AP Automation</a:t>
            </a:r>
          </a:p>
          <a:p>
            <a:pPr>
              <a:lnSpc>
                <a:spcPct val="200000"/>
              </a:lnSpc>
            </a:pPr>
            <a:r>
              <a:rPr lang="en-US" dirty="0">
                <a:latin typeface="Times New Roman" panose="02020603050405020304" pitchFamily="18" charset="0"/>
                <a:cs typeface="Times New Roman" panose="02020603050405020304" pitchFamily="18" charset="0"/>
              </a:rPr>
              <a:t>Process Outsourcing</a:t>
            </a:r>
          </a:p>
          <a:p>
            <a:pPr>
              <a:lnSpc>
                <a:spcPct val="200000"/>
              </a:lnSpc>
            </a:pPr>
            <a:r>
              <a:rPr lang="en-US" dirty="0">
                <a:latin typeface="Times New Roman" panose="02020603050405020304" pitchFamily="18" charset="0"/>
                <a:cs typeface="Times New Roman" panose="02020603050405020304" pitchFamily="18" charset="0"/>
              </a:rPr>
              <a:t>BOLT: Build &gt; Operate &gt; Lease &gt; Transfer</a:t>
            </a:r>
          </a:p>
          <a:p>
            <a:pPr>
              <a:lnSpc>
                <a:spcPct val="200000"/>
              </a:lnSpc>
            </a:pPr>
            <a:r>
              <a:rPr lang="en-US" dirty="0">
                <a:latin typeface="Times New Roman" panose="02020603050405020304" pitchFamily="18" charset="0"/>
                <a:cs typeface="Times New Roman" panose="02020603050405020304" pitchFamily="18" charset="0"/>
              </a:rPr>
              <a:t>•	Powerful Business Rules and Workflow.</a:t>
            </a:r>
          </a:p>
          <a:p>
            <a:pPr>
              <a:lnSpc>
                <a:spcPct val="200000"/>
              </a:lnSpc>
            </a:pPr>
            <a:r>
              <a:rPr lang="en-US" dirty="0">
                <a:latin typeface="Times New Roman" panose="02020603050405020304" pitchFamily="18" charset="0"/>
                <a:cs typeface="Times New Roman" panose="02020603050405020304" pitchFamily="18" charset="0"/>
              </a:rPr>
              <a:t>•	Intelligent Data Extraction.</a:t>
            </a:r>
          </a:p>
          <a:p>
            <a:pPr>
              <a:lnSpc>
                <a:spcPct val="200000"/>
              </a:lnSpc>
            </a:pPr>
            <a:r>
              <a:rPr lang="en-US" dirty="0">
                <a:latin typeface="Times New Roman" panose="02020603050405020304" pitchFamily="18" charset="0"/>
                <a:cs typeface="Times New Roman" panose="02020603050405020304" pitchFamily="18" charset="0"/>
              </a:rPr>
              <a:t>•	Integration with any ERP.</a:t>
            </a:r>
          </a:p>
          <a:p>
            <a:pPr>
              <a:lnSpc>
                <a:spcPct val="200000"/>
              </a:lnSpc>
            </a:pPr>
            <a:r>
              <a:rPr lang="en-US" dirty="0">
                <a:latin typeface="Times New Roman" panose="02020603050405020304" pitchFamily="18" charset="0"/>
                <a:cs typeface="Times New Roman" panose="02020603050405020304" pitchFamily="18" charset="0"/>
              </a:rPr>
              <a:t>•	Flexible Payment Processing.</a:t>
            </a:r>
          </a:p>
          <a:p>
            <a:pPr>
              <a:lnSpc>
                <a:spcPct val="200000"/>
              </a:lnSpc>
            </a:pPr>
            <a:r>
              <a:rPr lang="en-US" dirty="0">
                <a:latin typeface="Times New Roman" panose="02020603050405020304" pitchFamily="18" charset="0"/>
                <a:cs typeface="Times New Roman" panose="02020603050405020304" pitchFamily="18" charset="0"/>
              </a:rPr>
              <a:t>•	Multi-Entity Support.</a:t>
            </a:r>
          </a:p>
          <a:p>
            <a:pPr>
              <a:lnSpc>
                <a:spcPct val="200000"/>
              </a:lnSpc>
            </a:pPr>
            <a:r>
              <a:rPr lang="en-US" dirty="0">
                <a:latin typeface="Times New Roman" panose="02020603050405020304" pitchFamily="18" charset="0"/>
                <a:cs typeface="Times New Roman" panose="02020603050405020304" pitchFamily="18" charset="0"/>
              </a:rPr>
              <a:t>•	Mobile AP Applications</a:t>
            </a:r>
          </a:p>
          <a:p>
            <a:pPr>
              <a:lnSpc>
                <a:spcPct val="200000"/>
              </a:lnSpc>
            </a:pP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07496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32EDEF8-531A-4BF0-AA0B-7D78A7A1C878}"/>
              </a:ext>
            </a:extLst>
          </p:cNvPr>
          <p:cNvSpPr txBox="1"/>
          <p:nvPr/>
        </p:nvSpPr>
        <p:spPr>
          <a:xfrm>
            <a:off x="1762538" y="848139"/>
            <a:ext cx="7991061" cy="4439933"/>
          </a:xfrm>
          <a:prstGeom prst="rect">
            <a:avLst/>
          </a:prstGeom>
          <a:noFill/>
        </p:spPr>
        <p:txBody>
          <a:bodyPr wrap="square" rtlCol="0">
            <a:spAutoFit/>
          </a:bodyPr>
          <a:lstStyle/>
          <a:p>
            <a:pPr>
              <a:lnSpc>
                <a:spcPct val="200000"/>
              </a:lnSpc>
            </a:pPr>
            <a:r>
              <a:rPr lang="en-US" b="1" dirty="0">
                <a:latin typeface="Times New Roman" panose="02020603050405020304" pitchFamily="18" charset="0"/>
                <a:cs typeface="Times New Roman" panose="02020603050405020304" pitchFamily="18" charset="0"/>
              </a:rPr>
              <a:t>Circulus Threats</a:t>
            </a:r>
          </a:p>
          <a:p>
            <a:pPr>
              <a:lnSpc>
                <a:spcPct val="200000"/>
              </a:lnSpc>
            </a:pPr>
            <a:r>
              <a:rPr lang="en-US" dirty="0">
                <a:latin typeface="Times New Roman" panose="02020603050405020304" pitchFamily="18" charset="0"/>
                <a:cs typeface="Times New Roman" panose="02020603050405020304" pitchFamily="18" charset="0"/>
              </a:rPr>
              <a:t>I. The lack of consolidated purchases reduces the leverage for volume discounts.</a:t>
            </a:r>
          </a:p>
          <a:p>
            <a:pPr>
              <a:lnSpc>
                <a:spcPct val="200000"/>
              </a:lnSpc>
            </a:pPr>
            <a:endParaRPr lang="en-US" dirty="0">
              <a:latin typeface="Times New Roman" panose="02020603050405020304" pitchFamily="18" charset="0"/>
              <a:cs typeface="Times New Roman" panose="02020603050405020304" pitchFamily="18" charset="0"/>
            </a:endParaRPr>
          </a:p>
          <a:p>
            <a:pPr>
              <a:lnSpc>
                <a:spcPct val="200000"/>
              </a:lnSpc>
            </a:pPr>
            <a:r>
              <a:rPr lang="en-US" dirty="0">
                <a:latin typeface="Times New Roman" panose="02020603050405020304" pitchFamily="18" charset="0"/>
                <a:cs typeface="Times New Roman" panose="02020603050405020304" pitchFamily="18" charset="0"/>
              </a:rPr>
              <a:t>II. Late payments may be common within one or more locations, resulting in penalties and strained supplier relations.</a:t>
            </a:r>
          </a:p>
          <a:p>
            <a:pPr>
              <a:lnSpc>
                <a:spcPct val="200000"/>
              </a:lnSpc>
            </a:pPr>
            <a:endParaRPr lang="en-US" dirty="0">
              <a:latin typeface="Times New Roman" panose="02020603050405020304" pitchFamily="18" charset="0"/>
              <a:cs typeface="Times New Roman" panose="02020603050405020304" pitchFamily="18" charset="0"/>
            </a:endParaRPr>
          </a:p>
          <a:p>
            <a:pPr>
              <a:lnSpc>
                <a:spcPct val="200000"/>
              </a:lnSpc>
            </a:pPr>
            <a:r>
              <a:rPr lang="en-US" dirty="0">
                <a:latin typeface="Times New Roman" panose="02020603050405020304" pitchFamily="18" charset="0"/>
                <a:cs typeface="Times New Roman" panose="02020603050405020304" pitchFamily="18" charset="0"/>
              </a:rPr>
              <a:t>III. Internal fraud can be difficult to identify and prevent unless all activities and transactions are permission-protected and logged within a detailed audit trail.</a:t>
            </a:r>
          </a:p>
        </p:txBody>
      </p:sp>
    </p:spTree>
    <p:extLst>
      <p:ext uri="{BB962C8B-B14F-4D97-AF65-F5344CB8AC3E}">
        <p14:creationId xmlns:p14="http://schemas.microsoft.com/office/powerpoint/2010/main" val="3399352918"/>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116</TotalTime>
  <Words>373</Words>
  <Application>Microsoft Office PowerPoint</Application>
  <PresentationFormat>Widescreen</PresentationFormat>
  <Paragraphs>28</Paragraphs>
  <Slides>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vt:i4>
      </vt:variant>
    </vt:vector>
  </HeadingPairs>
  <TitlesOfParts>
    <vt:vector size="9" baseType="lpstr">
      <vt:lpstr>Arial</vt:lpstr>
      <vt:lpstr>Times New Roman</vt:lpstr>
      <vt:lpstr>Trebuchet MS</vt:lpstr>
      <vt:lpstr>Wingdings 3</vt:lpstr>
      <vt:lpstr>Facet</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JOYCE</dc:creator>
  <cp:lastModifiedBy>JOYCE</cp:lastModifiedBy>
  <cp:revision>2</cp:revision>
  <dcterms:created xsi:type="dcterms:W3CDTF">2020-09-28T18:45:35Z</dcterms:created>
  <dcterms:modified xsi:type="dcterms:W3CDTF">2020-09-28T20:42:19Z</dcterms:modified>
</cp:coreProperties>
</file>